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7556500" cy="10693400"/>
  <p:notesSz cx="6808788" cy="9940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1B4"/>
    <a:srgbClr val="FC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1EBE01-8930-4141-A1D7-037D89AC9ED5}" v="2" dt="2025-12-19T09:22:00.93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2832" y="-8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3274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cal CHRISTIN" userId="69711bcb-3886-4ef7-92b3-1799b35aef62" providerId="ADAL" clId="{E68E53FC-64E1-471B-9C88-8F151E94AA32}"/>
    <pc:docChg chg="undo custSel modSld modMainMaster">
      <pc:chgData name="Pascal CHRISTIN" userId="69711bcb-3886-4ef7-92b3-1799b35aef62" providerId="ADAL" clId="{E68E53FC-64E1-471B-9C88-8F151E94AA32}" dt="2025-12-19T09:26:04.490" v="145" actId="6549"/>
      <pc:docMkLst>
        <pc:docMk/>
      </pc:docMkLst>
      <pc:sldChg chg="modSp mod">
        <pc:chgData name="Pascal CHRISTIN" userId="69711bcb-3886-4ef7-92b3-1799b35aef62" providerId="ADAL" clId="{E68E53FC-64E1-471B-9C88-8F151E94AA32}" dt="2025-12-19T09:21:35.218" v="46" actId="6549"/>
        <pc:sldMkLst>
          <pc:docMk/>
          <pc:sldMk cId="0" sldId="256"/>
        </pc:sldMkLst>
        <pc:spChg chg="mod">
          <ac:chgData name="Pascal CHRISTIN" userId="69711bcb-3886-4ef7-92b3-1799b35aef62" providerId="ADAL" clId="{E68E53FC-64E1-471B-9C88-8F151E94AA32}" dt="2025-12-19T09:21:35.218" v="46" actId="6549"/>
          <ac:spMkLst>
            <pc:docMk/>
            <pc:sldMk cId="0" sldId="256"/>
            <ac:spMk id="3" creationId="{00000000-0000-0000-0000-000000000000}"/>
          </ac:spMkLst>
        </pc:spChg>
        <pc:spChg chg="mod">
          <ac:chgData name="Pascal CHRISTIN" userId="69711bcb-3886-4ef7-92b3-1799b35aef62" providerId="ADAL" clId="{E68E53FC-64E1-471B-9C88-8F151E94AA32}" dt="2025-12-19T09:20:11.119" v="16" actId="6549"/>
          <ac:spMkLst>
            <pc:docMk/>
            <pc:sldMk cId="0" sldId="256"/>
            <ac:spMk id="19" creationId="{00000000-0000-0000-0000-000000000000}"/>
          </ac:spMkLst>
        </pc:spChg>
      </pc:sldChg>
      <pc:sldChg chg="addSp delSp modSp mod modClrScheme chgLayout">
        <pc:chgData name="Pascal CHRISTIN" userId="69711bcb-3886-4ef7-92b3-1799b35aef62" providerId="ADAL" clId="{E68E53FC-64E1-471B-9C88-8F151E94AA32}" dt="2025-12-19T09:26:04.490" v="145" actId="6549"/>
        <pc:sldMkLst>
          <pc:docMk/>
          <pc:sldMk cId="0" sldId="259"/>
        </pc:sldMkLst>
        <pc:spChg chg="add mod">
          <ac:chgData name="Pascal CHRISTIN" userId="69711bcb-3886-4ef7-92b3-1799b35aef62" providerId="ADAL" clId="{E68E53FC-64E1-471B-9C88-8F151E94AA32}" dt="2025-12-19T09:25:23.690" v="125" actId="1076"/>
          <ac:spMkLst>
            <pc:docMk/>
            <pc:sldMk cId="0" sldId="259"/>
            <ac:spMk id="5" creationId="{39AD66AB-C4E6-FB90-28A9-B453488253E6}"/>
          </ac:spMkLst>
        </pc:spChg>
        <pc:spChg chg="add del mod ord">
          <ac:chgData name="Pascal CHRISTIN" userId="69711bcb-3886-4ef7-92b3-1799b35aef62" providerId="ADAL" clId="{E68E53FC-64E1-471B-9C88-8F151E94AA32}" dt="2025-12-19T09:24:28.260" v="112" actId="700"/>
          <ac:spMkLst>
            <pc:docMk/>
            <pc:sldMk cId="0" sldId="259"/>
            <ac:spMk id="6" creationId="{2C678F44-70FA-C68C-87C7-4074634FF98C}"/>
          </ac:spMkLst>
        </pc:spChg>
        <pc:spChg chg="add del mod ord">
          <ac:chgData name="Pascal CHRISTIN" userId="69711bcb-3886-4ef7-92b3-1799b35aef62" providerId="ADAL" clId="{E68E53FC-64E1-471B-9C88-8F151E94AA32}" dt="2025-12-19T09:24:28.260" v="112" actId="700"/>
          <ac:spMkLst>
            <pc:docMk/>
            <pc:sldMk cId="0" sldId="259"/>
            <ac:spMk id="7" creationId="{38DAB94E-C292-8EE4-2D83-637E3A27B0D5}"/>
          </ac:spMkLst>
        </pc:spChg>
        <pc:spChg chg="mod">
          <ac:chgData name="Pascal CHRISTIN" userId="69711bcb-3886-4ef7-92b3-1799b35aef62" providerId="ADAL" clId="{E68E53FC-64E1-471B-9C88-8F151E94AA32}" dt="2025-12-19T09:23:56.223" v="101" actId="21"/>
          <ac:spMkLst>
            <pc:docMk/>
            <pc:sldMk cId="0" sldId="259"/>
            <ac:spMk id="8" creationId="{00000000-0000-0000-0000-000000000000}"/>
          </ac:spMkLst>
        </pc:spChg>
        <pc:spChg chg="add del mod ord">
          <ac:chgData name="Pascal CHRISTIN" userId="69711bcb-3886-4ef7-92b3-1799b35aef62" providerId="ADAL" clId="{E68E53FC-64E1-471B-9C88-8F151E94AA32}" dt="2025-12-19T09:24:39.390" v="114" actId="700"/>
          <ac:spMkLst>
            <pc:docMk/>
            <pc:sldMk cId="0" sldId="259"/>
            <ac:spMk id="9" creationId="{78FFC830-F3C5-35D3-5B88-6260F99CE9DA}"/>
          </ac:spMkLst>
        </pc:spChg>
        <pc:spChg chg="add del mod ord">
          <ac:chgData name="Pascal CHRISTIN" userId="69711bcb-3886-4ef7-92b3-1799b35aef62" providerId="ADAL" clId="{E68E53FC-64E1-471B-9C88-8F151E94AA32}" dt="2025-12-19T09:24:44.720" v="116" actId="700"/>
          <ac:spMkLst>
            <pc:docMk/>
            <pc:sldMk cId="0" sldId="259"/>
            <ac:spMk id="10" creationId="{A250C0A8-B31C-6D7E-86ED-92BD12FD277B}"/>
          </ac:spMkLst>
        </pc:spChg>
        <pc:spChg chg="add del mod ord">
          <ac:chgData name="Pascal CHRISTIN" userId="69711bcb-3886-4ef7-92b3-1799b35aef62" providerId="ADAL" clId="{E68E53FC-64E1-471B-9C88-8F151E94AA32}" dt="2025-12-19T09:24:44.720" v="116" actId="700"/>
          <ac:spMkLst>
            <pc:docMk/>
            <pc:sldMk cId="0" sldId="259"/>
            <ac:spMk id="11" creationId="{40830A36-307D-9824-445E-7AA26272C3AD}"/>
          </ac:spMkLst>
        </pc:spChg>
        <pc:spChg chg="add del mod ord">
          <ac:chgData name="Pascal CHRISTIN" userId="69711bcb-3886-4ef7-92b3-1799b35aef62" providerId="ADAL" clId="{E68E53FC-64E1-471B-9C88-8F151E94AA32}" dt="2025-12-19T09:24:44.720" v="116" actId="700"/>
          <ac:spMkLst>
            <pc:docMk/>
            <pc:sldMk cId="0" sldId="259"/>
            <ac:spMk id="12" creationId="{F8FEEC58-28E6-6EEF-7264-79791ED97ABD}"/>
          </ac:spMkLst>
        </pc:spChg>
        <pc:spChg chg="mod">
          <ac:chgData name="Pascal CHRISTIN" userId="69711bcb-3886-4ef7-92b3-1799b35aef62" providerId="ADAL" clId="{E68E53FC-64E1-471B-9C88-8F151E94AA32}" dt="2025-12-19T09:22:00.933" v="47"/>
          <ac:spMkLst>
            <pc:docMk/>
            <pc:sldMk cId="0" sldId="259"/>
            <ac:spMk id="13" creationId="{00000000-0000-0000-0000-000000000000}"/>
          </ac:spMkLst>
        </pc:spChg>
        <pc:spChg chg="add del mod ord">
          <ac:chgData name="Pascal CHRISTIN" userId="69711bcb-3886-4ef7-92b3-1799b35aef62" providerId="ADAL" clId="{E68E53FC-64E1-471B-9C88-8F151E94AA32}" dt="2025-12-19T09:24:55.940" v="118" actId="478"/>
          <ac:spMkLst>
            <pc:docMk/>
            <pc:sldMk cId="0" sldId="259"/>
            <ac:spMk id="15" creationId="{1E054722-EA6A-8661-FE2C-A49644209030}"/>
          </ac:spMkLst>
        </pc:spChg>
        <pc:spChg chg="mod">
          <ac:chgData name="Pascal CHRISTIN" userId="69711bcb-3886-4ef7-92b3-1799b35aef62" providerId="ADAL" clId="{E68E53FC-64E1-471B-9C88-8F151E94AA32}" dt="2025-12-19T09:26:04.490" v="145" actId="6549"/>
          <ac:spMkLst>
            <pc:docMk/>
            <pc:sldMk cId="0" sldId="259"/>
            <ac:spMk id="16" creationId="{00000000-0000-0000-0000-000000000000}"/>
          </ac:spMkLst>
        </pc:spChg>
        <pc:spChg chg="add del mod ord">
          <ac:chgData name="Pascal CHRISTIN" userId="69711bcb-3886-4ef7-92b3-1799b35aef62" providerId="ADAL" clId="{E68E53FC-64E1-471B-9C88-8F151E94AA32}" dt="2025-12-19T09:24:50.573" v="117" actId="478"/>
          <ac:spMkLst>
            <pc:docMk/>
            <pc:sldMk cId="0" sldId="259"/>
            <ac:spMk id="17" creationId="{0D2B3FF8-3391-B04B-1479-D45E7520C85F}"/>
          </ac:spMkLst>
        </pc:spChg>
      </pc:sldChg>
      <pc:sldMasterChg chg="modSp mod">
        <pc:chgData name="Pascal CHRISTIN" userId="69711bcb-3886-4ef7-92b3-1799b35aef62" providerId="ADAL" clId="{E68E53FC-64E1-471B-9C88-8F151E94AA32}" dt="2025-12-19T09:23:14.246" v="100" actId="20577"/>
        <pc:sldMasterMkLst>
          <pc:docMk/>
          <pc:sldMasterMk cId="0" sldId="2147483648"/>
        </pc:sldMasterMkLst>
        <pc:spChg chg="mod">
          <ac:chgData name="Pascal CHRISTIN" userId="69711bcb-3886-4ef7-92b3-1799b35aef62" providerId="ADAL" clId="{E68E53FC-64E1-471B-9C88-8F151E94AA32}" dt="2025-12-19T09:23:14.246" v="100" actId="20577"/>
          <ac:spMkLst>
            <pc:docMk/>
            <pc:sldMasterMk cId="0" sldId="2147483648"/>
            <ac:spMk id="5" creationId="{83A64D72-44EB-043E-BF95-9DE621F28D86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9CE50A3-9823-4919-8E3E-B9FF7A422E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3EC8DF0-E2A9-4E0A-8B88-4C0327D7BA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B0881-73AA-4C87-B7D9-1E65EB251482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ABCA29-D239-4437-B1C0-E68D340874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25C9D6-7368-41B0-8230-7526BC58EF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2023-AF9D-4CC2-A672-CC7F2CB29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6832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742F6-EE7A-4973-B2BC-A90F8487028E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1243013"/>
            <a:ext cx="23701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B8142-D054-44F3-A639-05F2D61B3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02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65900" y="9917683"/>
            <a:ext cx="121920" cy="165734"/>
          </a:xfrm>
          <a:prstGeom prst="rect">
            <a:avLst/>
          </a:prstGeom>
        </p:spPr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spc="-55" dirty="0"/>
              <a:t>‹N°›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65900" y="9917683"/>
            <a:ext cx="121920" cy="165734"/>
          </a:xfrm>
          <a:prstGeom prst="rect">
            <a:avLst/>
          </a:prstGeom>
        </p:spPr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spc="-55" dirty="0"/>
              <a:t>‹N°›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65900" y="9917683"/>
            <a:ext cx="121920" cy="165734"/>
          </a:xfrm>
          <a:prstGeom prst="rect">
            <a:avLst/>
          </a:prstGeom>
        </p:spPr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spc="-55" dirty="0"/>
              <a:t>‹N°›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65900" y="9917683"/>
            <a:ext cx="121920" cy="165734"/>
          </a:xfrm>
          <a:prstGeom prst="rect">
            <a:avLst/>
          </a:prstGeom>
        </p:spPr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spc="-55" dirty="0"/>
              <a:t>‹N°›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65900" y="9917683"/>
            <a:ext cx="121920" cy="165734"/>
          </a:xfrm>
          <a:prstGeom prst="rect">
            <a:avLst/>
          </a:prstGeom>
        </p:spPr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50"/>
              </a:lnSpc>
            </a:pPr>
            <a:fld id="{81D60167-4931-47E6-BA6A-407CBD079E47}" type="slidenum">
              <a:rPr spc="-55" dirty="0"/>
              <a:t>‹N°›</a:t>
            </a:fld>
            <a:endParaRPr spc="-5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3674BD5-9D79-465D-BE78-7A272044E2D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31" y="129184"/>
            <a:ext cx="2845442" cy="73350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6600408-153F-4C09-801E-13BF88AD907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850" y="129820"/>
            <a:ext cx="1949450" cy="1144387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3A64D72-44EB-043E-BF95-9DE621F28D86}"/>
              </a:ext>
            </a:extLst>
          </p:cNvPr>
          <p:cNvSpPr txBox="1"/>
          <p:nvPr userDrawn="1"/>
        </p:nvSpPr>
        <p:spPr>
          <a:xfrm>
            <a:off x="6213333" y="10179652"/>
            <a:ext cx="135463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100" dirty="0"/>
              <a:t>V2|12/2025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wlebreton@corpuslearning.fr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wlebreton@corpuslearning.f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6135490" y="3864734"/>
            <a:ext cx="1188720" cy="124649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100" dirty="0"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 dirty="0">
              <a:cs typeface="Times New Roman"/>
            </a:endParaRPr>
          </a:p>
          <a:p>
            <a:pPr marL="244475" marR="204470" indent="-1905" algn="ctr">
              <a:lnSpc>
                <a:spcPct val="109500"/>
              </a:lnSpc>
            </a:pPr>
            <a:r>
              <a:rPr sz="1100" dirty="0">
                <a:cs typeface="Arial"/>
              </a:rPr>
              <a:t>Merci de  joindre une  photo (JPEG)</a:t>
            </a:r>
            <a:endParaRPr lang="fr-FR" sz="1100" dirty="0">
              <a:cs typeface="Arial"/>
            </a:endParaRPr>
          </a:p>
          <a:p>
            <a:pPr marL="244475" marR="204470" indent="-1905" algn="ctr">
              <a:lnSpc>
                <a:spcPct val="109500"/>
              </a:lnSpc>
            </a:pPr>
            <a:endParaRPr lang="fr-FR" sz="1100" dirty="0">
              <a:cs typeface="Arial"/>
            </a:endParaRPr>
          </a:p>
          <a:p>
            <a:pPr marL="244475" marR="204470" indent="-1905" algn="ctr">
              <a:lnSpc>
                <a:spcPct val="109500"/>
              </a:lnSpc>
            </a:pPr>
            <a:endParaRPr sz="1100" dirty="0"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7276" y="6165460"/>
            <a:ext cx="5516880" cy="1641219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30"/>
              </a:spcBef>
            </a:pPr>
            <a:r>
              <a:rPr sz="1100" b="1" dirty="0">
                <a:solidFill>
                  <a:schemeClr val="accent1"/>
                </a:solidFill>
                <a:cs typeface="Trebuchet MS"/>
              </a:rPr>
              <a:t>SITUATION PROFESSIONNELLE</a:t>
            </a:r>
            <a:endParaRPr sz="1100" dirty="0">
              <a:solidFill>
                <a:schemeClr val="accent1"/>
              </a:solidFill>
              <a:cs typeface="Trebuchet MS"/>
            </a:endParaRPr>
          </a:p>
          <a:p>
            <a:pPr marL="9525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Etablissement d’exercice : ....................................................................................................</a:t>
            </a:r>
          </a:p>
          <a:p>
            <a:pPr marL="95250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Fonction  : ..............................................................................................................................</a:t>
            </a:r>
          </a:p>
          <a:p>
            <a:pPr marL="95250" marR="387985">
              <a:lnSpc>
                <a:spcPct val="170000"/>
              </a:lnSpc>
              <a:spcBef>
                <a:spcPts val="10"/>
              </a:spcBef>
            </a:pPr>
            <a:r>
              <a:rPr sz="1100" dirty="0">
                <a:cs typeface="Arial"/>
              </a:rPr>
              <a:t>Ancienneté dans la fonction : ...............................................................................................  Tel professionnel : ........................................</a:t>
            </a:r>
          </a:p>
          <a:p>
            <a:pPr marL="95250">
              <a:lnSpc>
                <a:spcPct val="100000"/>
              </a:lnSpc>
              <a:spcBef>
                <a:spcPts val="940"/>
              </a:spcBef>
            </a:pPr>
            <a:r>
              <a:rPr sz="1100" dirty="0">
                <a:cs typeface="Arial"/>
              </a:rPr>
              <a:t>E-mail : ..................................................................................................................................</a:t>
            </a:r>
          </a:p>
        </p:txBody>
      </p:sp>
      <p:sp>
        <p:nvSpPr>
          <p:cNvPr id="10" name="object 10"/>
          <p:cNvSpPr/>
          <p:nvPr/>
        </p:nvSpPr>
        <p:spPr>
          <a:xfrm>
            <a:off x="316229" y="7937500"/>
            <a:ext cx="5509260" cy="2532354"/>
          </a:xfrm>
          <a:custGeom>
            <a:avLst/>
            <a:gdLst/>
            <a:ahLst/>
            <a:cxnLst/>
            <a:rect l="l" t="t" r="r" b="b"/>
            <a:pathLst>
              <a:path w="5509260" h="3238500">
                <a:moveTo>
                  <a:pt x="0" y="3238499"/>
                </a:moveTo>
                <a:lnTo>
                  <a:pt x="5509260" y="3238499"/>
                </a:lnTo>
                <a:lnTo>
                  <a:pt x="5509260" y="0"/>
                </a:lnTo>
                <a:lnTo>
                  <a:pt x="0" y="0"/>
                </a:lnTo>
                <a:lnTo>
                  <a:pt x="0" y="3238499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21513" y="8016806"/>
            <a:ext cx="5026025" cy="472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EC7C30"/>
                </a:solidFill>
                <a:cs typeface="Trebuchet MS"/>
              </a:rPr>
              <a:t>VOTRE FORMATION</a:t>
            </a:r>
            <a:endParaRPr sz="1100" dirty="0">
              <a:cs typeface="Trebuchet MS"/>
            </a:endParaRPr>
          </a:p>
          <a:p>
            <a:pPr marL="12700" marR="5080">
              <a:lnSpc>
                <a:spcPct val="107700"/>
              </a:lnSpc>
              <a:spcBef>
                <a:spcPts val="855"/>
              </a:spcBef>
            </a:pPr>
            <a:r>
              <a:rPr sz="900" i="1" dirty="0">
                <a:cs typeface="Arial"/>
              </a:rPr>
              <a:t>Veuillez présenter votre formation initiale et continue et de joindre obligatoirement les copies des  diplômes</a:t>
            </a:r>
            <a:r>
              <a:rPr sz="1050" dirty="0">
                <a:cs typeface="Arial"/>
              </a:rPr>
              <a:t>.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xfrm>
            <a:off x="6565900" y="9917683"/>
            <a:ext cx="1219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50"/>
              </a:lnSpc>
            </a:pPr>
            <a:fld id="{81D60167-4931-47E6-BA6A-407CBD079E47}" type="slidenum">
              <a:rPr spc="-55" dirty="0">
                <a:latin typeface="+mn-lt"/>
              </a:rPr>
              <a:t>1</a:t>
            </a:fld>
            <a:endParaRPr spc="-55" dirty="0">
              <a:latin typeface="+mn-lt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20886"/>
              </p:ext>
            </p:extLst>
          </p:nvPr>
        </p:nvGraphicFramePr>
        <p:xfrm>
          <a:off x="412433" y="8623300"/>
          <a:ext cx="5316853" cy="1736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7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9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9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6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345"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</a:pPr>
                      <a:r>
                        <a:rPr sz="1100" b="1" spc="0" dirty="0">
                          <a:solidFill>
                            <a:srgbClr val="EC7C30"/>
                          </a:solidFill>
                          <a:latin typeface="+mn-lt"/>
                          <a:cs typeface="Trebuchet MS"/>
                        </a:rPr>
                        <a:t>Intitulé de la</a:t>
                      </a:r>
                      <a:endParaRPr sz="1100" spc="0" dirty="0">
                        <a:latin typeface="+mn-lt"/>
                        <a:cs typeface="Trebuchet MS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b="1" spc="0" dirty="0">
                          <a:solidFill>
                            <a:srgbClr val="EC7C30"/>
                          </a:solidFill>
                          <a:latin typeface="+mn-lt"/>
                          <a:cs typeface="Trebuchet MS"/>
                        </a:rPr>
                        <a:t>formation</a:t>
                      </a:r>
                      <a:endParaRPr sz="1100" spc="0" dirty="0">
                        <a:latin typeface="+mn-lt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4010">
                        <a:lnSpc>
                          <a:spcPts val="1290"/>
                        </a:lnSpc>
                      </a:pPr>
                      <a:r>
                        <a:rPr sz="1100" b="1" spc="0" dirty="0">
                          <a:solidFill>
                            <a:srgbClr val="EC7C30"/>
                          </a:solidFill>
                          <a:latin typeface="+mn-lt"/>
                          <a:cs typeface="Trebuchet MS"/>
                        </a:rPr>
                        <a:t>Durée de la</a:t>
                      </a:r>
                      <a:endParaRPr sz="1100" spc="0" dirty="0">
                        <a:latin typeface="+mn-lt"/>
                        <a:cs typeface="Trebuchet MS"/>
                      </a:endParaRPr>
                    </a:p>
                    <a:p>
                      <a:pPr marL="3746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b="1" spc="0" dirty="0">
                          <a:solidFill>
                            <a:srgbClr val="EC7C30"/>
                          </a:solidFill>
                          <a:latin typeface="+mn-lt"/>
                          <a:cs typeface="Trebuchet MS"/>
                        </a:rPr>
                        <a:t>formation</a:t>
                      </a:r>
                      <a:endParaRPr sz="1100" spc="0" dirty="0">
                        <a:latin typeface="+mn-lt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290"/>
                        </a:lnSpc>
                      </a:pPr>
                      <a:r>
                        <a:rPr sz="1100" b="1" spc="0" dirty="0">
                          <a:solidFill>
                            <a:srgbClr val="EC7C30"/>
                          </a:solidFill>
                          <a:latin typeface="+mn-lt"/>
                          <a:cs typeface="Trebuchet MS"/>
                        </a:rPr>
                        <a:t>Années d’obtention</a:t>
                      </a:r>
                      <a:endParaRPr sz="1100" spc="0" dirty="0">
                        <a:latin typeface="+mn-lt"/>
                        <a:cs typeface="Trebuchet MS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b="1" spc="0" dirty="0">
                          <a:solidFill>
                            <a:srgbClr val="EC7C30"/>
                          </a:solidFill>
                          <a:latin typeface="+mn-lt"/>
                          <a:cs typeface="Trebuchet MS"/>
                        </a:rPr>
                        <a:t>du diplôme</a:t>
                      </a:r>
                      <a:endParaRPr sz="1100" spc="0" dirty="0">
                        <a:latin typeface="+mn-lt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ts val="1290"/>
                        </a:lnSpc>
                      </a:pPr>
                      <a:r>
                        <a:rPr sz="1100" b="1" spc="0" dirty="0">
                          <a:solidFill>
                            <a:srgbClr val="EC7C30"/>
                          </a:solidFill>
                          <a:latin typeface="+mn-lt"/>
                          <a:cs typeface="Trebuchet MS"/>
                        </a:rPr>
                        <a:t>Niveau d’études</a:t>
                      </a:r>
                      <a:endParaRPr sz="1100" spc="0" dirty="0">
                        <a:latin typeface="+mn-lt"/>
                        <a:cs typeface="Trebuchet MS"/>
                      </a:endParaRPr>
                    </a:p>
                    <a:p>
                      <a:pPr marL="21336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spc="0" dirty="0">
                          <a:latin typeface="+mn-lt"/>
                          <a:cs typeface="Arial"/>
                        </a:rPr>
                        <a:t>(précisez le cycle)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536897" y="1291986"/>
            <a:ext cx="6553200" cy="40011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</a:rPr>
              <a:t>DOSSIER D’INSCRIPTION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284" y="1811481"/>
            <a:ext cx="6887209" cy="76559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fr-FR" sz="2400" b="1" kern="0" dirty="0">
                <a:solidFill>
                  <a:srgbClr val="FCC000"/>
                </a:solidFill>
                <a:ea typeface="+mj-ea"/>
                <a:cs typeface="Arial"/>
              </a:rPr>
              <a:t>PARCOURS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fr-FR" sz="2400" b="1" kern="0" dirty="0">
                <a:solidFill>
                  <a:srgbClr val="0E71B4"/>
                </a:solidFill>
                <a:ea typeface="+mj-ea"/>
                <a:cs typeface="Arial"/>
              </a:rPr>
              <a:t>PRÉSIDENT ET VICE-PR</a:t>
            </a:r>
            <a:r>
              <a:rPr lang="fr-FR" sz="2400" b="1" kern="0" dirty="0">
                <a:solidFill>
                  <a:srgbClr val="0E71B4"/>
                </a:solidFill>
                <a:cs typeface="Arial"/>
              </a:rPr>
              <a:t>É</a:t>
            </a:r>
            <a:r>
              <a:rPr lang="fr-FR" sz="2400" b="1" kern="0" dirty="0">
                <a:solidFill>
                  <a:srgbClr val="0E71B4"/>
                </a:solidFill>
                <a:ea typeface="+mj-ea"/>
                <a:cs typeface="Arial"/>
              </a:rPr>
              <a:t>SIDENT DE CME/CMG/CMUG</a:t>
            </a:r>
            <a:endParaRPr lang="fr-FR" sz="1200" dirty="0">
              <a:solidFill>
                <a:srgbClr val="0E71B4"/>
              </a:solidFill>
              <a:cs typeface="Arial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67537" y="2848827"/>
            <a:ext cx="7091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tx2"/>
                </a:solidFill>
              </a:rPr>
              <a:t>Merci de bien vouloir compléter le dossier d’inscription et le retourner à </a:t>
            </a:r>
          </a:p>
          <a:p>
            <a:pPr algn="ctr"/>
            <a:r>
              <a:rPr lang="fr-FR" sz="1200" b="1" dirty="0">
                <a:solidFill>
                  <a:schemeClr val="tx2"/>
                </a:solidFill>
                <a:hlinkClick r:id="rId2"/>
              </a:rPr>
              <a:t>tflament@corpuslearning.fr</a:t>
            </a:r>
            <a:endParaRPr lang="fr-FR" sz="1200" b="1" dirty="0">
              <a:solidFill>
                <a:schemeClr val="tx2"/>
              </a:solidFill>
            </a:endParaRPr>
          </a:p>
          <a:p>
            <a:pPr algn="ctr"/>
            <a:endParaRPr lang="fr-FR" sz="1200" b="1" dirty="0">
              <a:solidFill>
                <a:schemeClr val="tx2"/>
              </a:solidFill>
            </a:endParaRPr>
          </a:p>
          <a:p>
            <a:pPr algn="ctr"/>
            <a:r>
              <a:rPr lang="fr-FR" sz="1200" b="1" dirty="0">
                <a:solidFill>
                  <a:schemeClr val="tx2"/>
                </a:solidFill>
              </a:rPr>
              <a:t>Dès réception, votre inscription vous sera confirmée. </a:t>
            </a:r>
          </a:p>
        </p:txBody>
      </p:sp>
      <p:sp>
        <p:nvSpPr>
          <p:cNvPr id="20" name="object 9"/>
          <p:cNvSpPr txBox="1"/>
          <p:nvPr/>
        </p:nvSpPr>
        <p:spPr>
          <a:xfrm>
            <a:off x="336284" y="3696307"/>
            <a:ext cx="5516880" cy="2338332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30"/>
              </a:spcBef>
            </a:pPr>
            <a:r>
              <a:rPr lang="fr-FR" sz="1100" b="1" dirty="0">
                <a:solidFill>
                  <a:schemeClr val="accent1"/>
                </a:solidFill>
                <a:cs typeface="Trebuchet MS"/>
              </a:rPr>
              <a:t>SITUATION PERSONNELLE</a:t>
            </a:r>
          </a:p>
          <a:p>
            <a:pPr marL="95250">
              <a:lnSpc>
                <a:spcPct val="100000"/>
              </a:lnSpc>
              <a:spcBef>
                <a:spcPts val="330"/>
              </a:spcBef>
            </a:pPr>
            <a:endParaRPr lang="fr-FR" sz="1100" b="1" dirty="0">
              <a:solidFill>
                <a:srgbClr val="EC7C30"/>
              </a:solidFill>
              <a:cs typeface="Trebuchet MS"/>
            </a:endParaRPr>
          </a:p>
          <a:p>
            <a:pPr marL="95250">
              <a:lnSpc>
                <a:spcPct val="100000"/>
              </a:lnSpc>
              <a:spcBef>
                <a:spcPts val="330"/>
              </a:spcBef>
            </a:pPr>
            <a:r>
              <a:rPr lang="fr-FR" sz="1100" b="1" dirty="0">
                <a:solidFill>
                  <a:schemeClr val="accent1"/>
                </a:solidFill>
                <a:cs typeface="Trebuchet MS"/>
                <a:sym typeface="Wingdings" panose="05000000000000000000" pitchFamily="2" charset="2"/>
              </a:rPr>
              <a:t></a:t>
            </a:r>
            <a:r>
              <a:rPr lang="fr-FR" sz="1100" b="1" dirty="0">
                <a:solidFill>
                  <a:srgbClr val="EC7C30"/>
                </a:solidFill>
                <a:cs typeface="Trebuchet MS"/>
                <a:sym typeface="Wingdings" panose="05000000000000000000" pitchFamily="2" charset="2"/>
              </a:rPr>
              <a:t> </a:t>
            </a:r>
            <a:r>
              <a:rPr lang="fr-FR" sz="1100" dirty="0">
                <a:cs typeface="Trebuchet MS"/>
                <a:sym typeface="Wingdings" panose="05000000000000000000" pitchFamily="2" charset="2"/>
              </a:rPr>
              <a:t>Madame</a:t>
            </a:r>
            <a:r>
              <a:rPr lang="fr-FR" sz="1100" b="1" dirty="0">
                <a:solidFill>
                  <a:srgbClr val="EC7C30"/>
                </a:solidFill>
                <a:cs typeface="Trebuchet MS"/>
                <a:sym typeface="Wingdings" panose="05000000000000000000" pitchFamily="2" charset="2"/>
              </a:rPr>
              <a:t> 		</a:t>
            </a:r>
            <a:r>
              <a:rPr lang="fr-FR" sz="1100" b="1" dirty="0">
                <a:solidFill>
                  <a:schemeClr val="accent1"/>
                </a:solidFill>
                <a:cs typeface="Trebuchet MS"/>
                <a:sym typeface="Wingdings" panose="05000000000000000000" pitchFamily="2" charset="2"/>
              </a:rPr>
              <a:t></a:t>
            </a:r>
            <a:r>
              <a:rPr lang="fr-FR" sz="1100" b="1" dirty="0">
                <a:solidFill>
                  <a:srgbClr val="EC7C30"/>
                </a:solidFill>
                <a:cs typeface="Trebuchet MS"/>
                <a:sym typeface="Wingdings" panose="05000000000000000000" pitchFamily="2" charset="2"/>
              </a:rPr>
              <a:t> </a:t>
            </a:r>
            <a:r>
              <a:rPr lang="fr-FR" sz="1100" dirty="0">
                <a:cs typeface="Trebuchet MS"/>
                <a:sym typeface="Wingdings" panose="05000000000000000000" pitchFamily="2" charset="2"/>
              </a:rPr>
              <a:t>Monsieur</a:t>
            </a:r>
            <a:endParaRPr lang="fr-FR" sz="1100" dirty="0">
              <a:cs typeface="Trebuchet MS"/>
            </a:endParaRPr>
          </a:p>
          <a:p>
            <a:pPr marL="95250">
              <a:lnSpc>
                <a:spcPct val="100000"/>
              </a:lnSpc>
              <a:spcBef>
                <a:spcPts val="935"/>
              </a:spcBef>
            </a:pPr>
            <a:r>
              <a:rPr lang="fr-FR" sz="1100" dirty="0">
                <a:cs typeface="Arial"/>
              </a:rPr>
              <a:t>Nom</a:t>
            </a:r>
            <a:r>
              <a:rPr sz="1100" dirty="0">
                <a:cs typeface="Arial"/>
              </a:rPr>
              <a:t> : ....................................................................................................</a:t>
            </a:r>
            <a:r>
              <a:rPr lang="fr-FR" sz="1100" dirty="0">
                <a:cs typeface="Arial"/>
              </a:rPr>
              <a:t>.................................</a:t>
            </a:r>
            <a:endParaRPr sz="1100" dirty="0">
              <a:cs typeface="Arial"/>
            </a:endParaRPr>
          </a:p>
          <a:p>
            <a:pPr marL="95250">
              <a:lnSpc>
                <a:spcPct val="100000"/>
              </a:lnSpc>
              <a:spcBef>
                <a:spcPts val="925"/>
              </a:spcBef>
            </a:pPr>
            <a:r>
              <a:rPr lang="fr-FR" sz="1100" dirty="0">
                <a:cs typeface="Arial"/>
              </a:rPr>
              <a:t>Prénom</a:t>
            </a:r>
            <a:r>
              <a:rPr sz="1100" dirty="0">
                <a:cs typeface="Arial"/>
              </a:rPr>
              <a:t>  : ..............................................................................................................................</a:t>
            </a:r>
            <a:r>
              <a:rPr lang="fr-FR" sz="1100" dirty="0">
                <a:cs typeface="Arial"/>
              </a:rPr>
              <a:t>..</a:t>
            </a:r>
            <a:endParaRPr sz="1100" dirty="0">
              <a:cs typeface="Arial"/>
            </a:endParaRPr>
          </a:p>
          <a:p>
            <a:pPr marL="95250" marR="387985">
              <a:lnSpc>
                <a:spcPct val="170000"/>
              </a:lnSpc>
              <a:spcBef>
                <a:spcPts val="10"/>
              </a:spcBef>
            </a:pPr>
            <a:r>
              <a:rPr lang="fr-FR" sz="1100" dirty="0">
                <a:cs typeface="Arial"/>
              </a:rPr>
              <a:t>Né(e) le </a:t>
            </a:r>
            <a:r>
              <a:rPr sz="1100" dirty="0">
                <a:cs typeface="Arial"/>
              </a:rPr>
              <a:t>: ...............................................................................  </a:t>
            </a:r>
            <a:r>
              <a:rPr lang="fr-FR" sz="1100" dirty="0">
                <a:cs typeface="Arial"/>
              </a:rPr>
              <a:t>À </a:t>
            </a:r>
            <a:r>
              <a:rPr sz="1100" dirty="0">
                <a:cs typeface="Arial"/>
              </a:rPr>
              <a:t>: ........................................</a:t>
            </a:r>
          </a:p>
          <a:p>
            <a:pPr marL="95250">
              <a:lnSpc>
                <a:spcPct val="100000"/>
              </a:lnSpc>
              <a:spcBef>
                <a:spcPts val="940"/>
              </a:spcBef>
            </a:pPr>
            <a:r>
              <a:rPr lang="fr-FR" sz="1100" dirty="0">
                <a:cs typeface="Arial"/>
              </a:rPr>
              <a:t>Nationalité</a:t>
            </a:r>
            <a:r>
              <a:rPr sz="1100" dirty="0">
                <a:cs typeface="Arial"/>
              </a:rPr>
              <a:t> : ............................................................................................................................</a:t>
            </a:r>
            <a:endParaRPr lang="fr-FR" sz="1100" dirty="0">
              <a:cs typeface="Arial"/>
            </a:endParaRPr>
          </a:p>
          <a:p>
            <a:pPr marL="95250">
              <a:spcBef>
                <a:spcPts val="940"/>
              </a:spcBef>
            </a:pPr>
            <a:r>
              <a:rPr lang="fr-FR" sz="1100" dirty="0">
                <a:cs typeface="Arial"/>
              </a:rPr>
              <a:t>Portable : ................................................................................................................................</a:t>
            </a:r>
          </a:p>
          <a:p>
            <a:pPr marL="95250">
              <a:spcBef>
                <a:spcPts val="940"/>
              </a:spcBef>
            </a:pPr>
            <a:r>
              <a:rPr lang="fr-FR" sz="1100" dirty="0">
                <a:cs typeface="Arial"/>
              </a:rPr>
              <a:t>Mail : ......................................................................................................................................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84" y="1279905"/>
            <a:ext cx="5516880" cy="2654316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30"/>
              </a:spcBef>
            </a:pPr>
            <a:r>
              <a:rPr sz="1100" b="1" dirty="0">
                <a:solidFill>
                  <a:schemeClr val="accent1"/>
                </a:solidFill>
                <a:cs typeface="Trebuchet MS"/>
              </a:rPr>
              <a:t>VOTRE FONCTION</a:t>
            </a:r>
            <a:endParaRPr sz="1100" dirty="0">
              <a:solidFill>
                <a:schemeClr val="accent1"/>
              </a:solidFill>
              <a:cs typeface="Trebuchet MS"/>
            </a:endParaRP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Intitulé de votre fonction :  ...................................................................................................</a:t>
            </a:r>
          </a:p>
          <a:p>
            <a:pPr marL="93980" marR="389890">
              <a:lnSpc>
                <a:spcPct val="170000"/>
              </a:lnSpc>
            </a:pPr>
            <a:r>
              <a:rPr sz="1100" dirty="0">
                <a:cs typeface="Arial"/>
              </a:rPr>
              <a:t>Depuis : .................................................................................................................................  </a:t>
            </a:r>
            <a:endParaRPr lang="fr-FR" sz="1100" dirty="0">
              <a:cs typeface="Arial"/>
            </a:endParaRPr>
          </a:p>
          <a:p>
            <a:pPr marL="93980" marR="389890">
              <a:lnSpc>
                <a:spcPct val="170000"/>
              </a:lnSpc>
            </a:pPr>
            <a:r>
              <a:rPr sz="1100" dirty="0">
                <a:cs typeface="Arial"/>
              </a:rPr>
              <a:t>Direction à laquelle vous appartenez : 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Description de la fonction :  ..................................................................................................</a:t>
            </a:r>
          </a:p>
          <a:p>
            <a:pPr marL="104775">
              <a:lnSpc>
                <a:spcPct val="100000"/>
              </a:lnSpc>
              <a:spcBef>
                <a:spcPts val="135"/>
              </a:spcBef>
            </a:pPr>
            <a:r>
              <a:rPr sz="1100" dirty="0">
                <a:cs typeface="Arial"/>
              </a:rPr>
              <a:t>...............................................................................................................................................</a:t>
            </a:r>
          </a:p>
          <a:p>
            <a:pPr marL="104775">
              <a:lnSpc>
                <a:spcPct val="100000"/>
              </a:lnSpc>
              <a:spcBef>
                <a:spcPts val="120"/>
              </a:spcBef>
            </a:pPr>
            <a:r>
              <a:rPr sz="1100" dirty="0">
                <a:cs typeface="Arial"/>
              </a:rPr>
              <a:t>...............................................................................................................................................</a:t>
            </a:r>
          </a:p>
          <a:p>
            <a:pPr marL="104775">
              <a:lnSpc>
                <a:spcPct val="100000"/>
              </a:lnSpc>
              <a:spcBef>
                <a:spcPts val="135"/>
              </a:spcBef>
            </a:pPr>
            <a:r>
              <a:rPr sz="1100" dirty="0">
                <a:cs typeface="Arial"/>
              </a:rPr>
              <a:t>...............................................................................................................................................</a:t>
            </a:r>
          </a:p>
          <a:p>
            <a:pPr marL="104775">
              <a:lnSpc>
                <a:spcPct val="100000"/>
              </a:lnSpc>
              <a:spcBef>
                <a:spcPts val="130"/>
              </a:spcBef>
            </a:pPr>
            <a:r>
              <a:rPr sz="1100" dirty="0">
                <a:cs typeface="Arial"/>
              </a:rPr>
              <a:t>...............................................................................................................................................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Effectif sous votre responsabilité (ETP)  : 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Budget annuel géré :  ............................................................................................................</a:t>
            </a:r>
          </a:p>
        </p:txBody>
      </p:sp>
      <p:sp>
        <p:nvSpPr>
          <p:cNvPr id="3" name="object 3"/>
          <p:cNvSpPr/>
          <p:nvPr/>
        </p:nvSpPr>
        <p:spPr>
          <a:xfrm>
            <a:off x="355984" y="4104425"/>
            <a:ext cx="5516880" cy="2689860"/>
          </a:xfrm>
          <a:custGeom>
            <a:avLst/>
            <a:gdLst/>
            <a:ahLst/>
            <a:cxnLst/>
            <a:rect l="l" t="t" r="r" b="b"/>
            <a:pathLst>
              <a:path w="5516880" h="2689859">
                <a:moveTo>
                  <a:pt x="0" y="2689859"/>
                </a:moveTo>
                <a:lnTo>
                  <a:pt x="5516880" y="2689859"/>
                </a:lnTo>
                <a:lnTo>
                  <a:pt x="5516880" y="0"/>
                </a:lnTo>
                <a:lnTo>
                  <a:pt x="0" y="0"/>
                </a:lnTo>
                <a:lnTo>
                  <a:pt x="0" y="2689859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32308" y="4212462"/>
            <a:ext cx="5174742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chemeClr val="accent1"/>
                </a:solidFill>
                <a:cs typeface="Trebuchet MS"/>
              </a:rPr>
              <a:t>EXPERIENCES PROFESSIONNELLES ANTERIEURES </a:t>
            </a:r>
            <a:r>
              <a:rPr sz="1000" i="1" dirty="0">
                <a:cs typeface="Arial"/>
              </a:rPr>
              <a:t>(indiquer les 3 dernières fonctions occupées)</a:t>
            </a:r>
            <a:endParaRPr sz="1000" dirty="0"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6565900" y="9917683"/>
            <a:ext cx="1219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50"/>
              </a:lnSpc>
            </a:pPr>
            <a:fld id="{81D60167-4931-47E6-BA6A-407CBD079E47}" type="slidenum">
              <a:rPr spc="-55" dirty="0">
                <a:latin typeface="+mn-lt"/>
              </a:rPr>
              <a:t>2</a:t>
            </a:fld>
            <a:endParaRPr spc="-55" dirty="0">
              <a:latin typeface="+mn-l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606656"/>
              </p:ext>
            </p:extLst>
          </p:nvPr>
        </p:nvGraphicFramePr>
        <p:xfrm>
          <a:off x="445008" y="4519294"/>
          <a:ext cx="5323203" cy="1218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5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2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6350" algn="ctr">
                        <a:lnSpc>
                          <a:spcPts val="1290"/>
                        </a:lnSpc>
                      </a:pPr>
                      <a:r>
                        <a:rPr sz="1100" b="1" spc="0" dirty="0">
                          <a:solidFill>
                            <a:schemeClr val="accent1"/>
                          </a:solidFill>
                          <a:latin typeface="+mn-lt"/>
                          <a:cs typeface="Trebuchet MS"/>
                        </a:rPr>
                        <a:t>Année</a:t>
                      </a:r>
                      <a:endParaRPr sz="1100" spc="0" dirty="0">
                        <a:solidFill>
                          <a:schemeClr val="accent1"/>
                        </a:solidFill>
                        <a:latin typeface="+mn-lt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4960">
                        <a:lnSpc>
                          <a:spcPts val="1290"/>
                        </a:lnSpc>
                      </a:pPr>
                      <a:r>
                        <a:rPr sz="1100" b="1" spc="0" dirty="0">
                          <a:solidFill>
                            <a:schemeClr val="accent1"/>
                          </a:solidFill>
                          <a:latin typeface="+mn-lt"/>
                          <a:cs typeface="Trebuchet MS"/>
                        </a:rPr>
                        <a:t>Etablissement</a:t>
                      </a:r>
                      <a:endParaRPr sz="1100" spc="0" dirty="0">
                        <a:solidFill>
                          <a:schemeClr val="accent1"/>
                        </a:solidFill>
                        <a:latin typeface="+mn-lt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0830">
                        <a:lnSpc>
                          <a:spcPts val="1290"/>
                        </a:lnSpc>
                      </a:pPr>
                      <a:r>
                        <a:rPr sz="1100" b="1" spc="0" dirty="0">
                          <a:solidFill>
                            <a:schemeClr val="accent1"/>
                          </a:solidFill>
                          <a:latin typeface="+mn-lt"/>
                          <a:cs typeface="Trebuchet MS"/>
                        </a:rPr>
                        <a:t>Fonction/grade</a:t>
                      </a:r>
                      <a:endParaRPr sz="1100" spc="0" dirty="0">
                        <a:solidFill>
                          <a:schemeClr val="accent1"/>
                        </a:solidFill>
                        <a:latin typeface="+mn-lt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290">
                        <a:lnSpc>
                          <a:spcPts val="1290"/>
                        </a:lnSpc>
                      </a:pPr>
                      <a:r>
                        <a:rPr sz="1100" b="1" spc="0" dirty="0">
                          <a:solidFill>
                            <a:schemeClr val="accent1"/>
                          </a:solidFill>
                          <a:latin typeface="+mn-lt"/>
                          <a:cs typeface="Trebuchet MS"/>
                        </a:rPr>
                        <a:t>Spécialité</a:t>
                      </a:r>
                      <a:endParaRPr sz="1100" spc="0" dirty="0">
                        <a:solidFill>
                          <a:schemeClr val="accent1"/>
                        </a:solidFill>
                        <a:latin typeface="+mn-lt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32308" y="6009512"/>
            <a:ext cx="5050155" cy="46743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cs typeface="Arial"/>
              </a:rPr>
              <a:t>Durée de votre expérience professionnelle à ce jour (années) : .........................................</a:t>
            </a: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100" dirty="0">
                <a:cs typeface="Arial"/>
              </a:rPr>
              <a:t>Dont en tant que </a:t>
            </a:r>
            <a:r>
              <a:rPr lang="fr-FR" sz="1100" dirty="0">
                <a:cs typeface="Arial"/>
              </a:rPr>
              <a:t>[vice] PCME/CMG/ CMUG </a:t>
            </a:r>
            <a:r>
              <a:rPr sz="1100" dirty="0">
                <a:cs typeface="Arial"/>
              </a:rPr>
              <a:t>(années) :</a:t>
            </a:r>
            <a:r>
              <a:rPr lang="fr-FR" sz="1100" dirty="0">
                <a:cs typeface="Arial"/>
              </a:rPr>
              <a:t> </a:t>
            </a:r>
            <a:r>
              <a:rPr sz="1100" dirty="0">
                <a:cs typeface="Arial"/>
              </a:rPr>
              <a:t>......................................................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81000" y="6964489"/>
            <a:ext cx="5516880" cy="2634054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93980" marR="132715">
              <a:lnSpc>
                <a:spcPct val="110300"/>
              </a:lnSpc>
              <a:spcBef>
                <a:spcPts val="200"/>
              </a:spcBef>
            </a:pPr>
            <a:r>
              <a:rPr lang="fr-FR" sz="1100" b="1" dirty="0">
                <a:solidFill>
                  <a:schemeClr val="accent1"/>
                </a:solidFill>
                <a:cs typeface="Trebuchet MS"/>
              </a:rPr>
              <a:t>VOS MOTIVATIONS </a:t>
            </a:r>
          </a:p>
          <a:p>
            <a:pPr marL="93980" marR="132715">
              <a:lnSpc>
                <a:spcPct val="110300"/>
              </a:lnSpc>
              <a:spcBef>
                <a:spcPts val="200"/>
              </a:spcBef>
            </a:pPr>
            <a:r>
              <a:rPr lang="fr-FR" sz="900" i="1" dirty="0">
                <a:cs typeface="Arial"/>
              </a:rPr>
              <a:t>Quels objectifs professionnels et personnels poursuivez-vous en vous inscrivant à  ce programme ? (10 lignes)</a:t>
            </a:r>
            <a:endParaRPr lang="fr-FR" sz="900" dirty="0"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r-FR" sz="750" dirty="0">
              <a:cs typeface="Times New Roman"/>
            </a:endParaRPr>
          </a:p>
          <a:p>
            <a:pPr marL="98425">
              <a:lnSpc>
                <a:spcPct val="100000"/>
              </a:lnSpc>
            </a:pPr>
            <a:r>
              <a:rPr lang="fr-FR" sz="1000" dirty="0">
                <a:cs typeface="Arial"/>
              </a:rPr>
              <a:t>.............................................................................................................................................................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fr-FR" sz="800" dirty="0">
              <a:cs typeface="Times New Roman"/>
            </a:endParaRPr>
          </a:p>
          <a:p>
            <a:pPr marL="98425">
              <a:lnSpc>
                <a:spcPct val="100000"/>
              </a:lnSpc>
            </a:pPr>
            <a:r>
              <a:rPr lang="fr-FR" sz="1000" dirty="0">
                <a:cs typeface="Arial"/>
              </a:rPr>
              <a:t>.............................................................................................................................................................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r-FR" sz="750" dirty="0">
              <a:cs typeface="Times New Roman"/>
            </a:endParaRPr>
          </a:p>
          <a:p>
            <a:pPr marL="98425">
              <a:lnSpc>
                <a:spcPct val="100000"/>
              </a:lnSpc>
            </a:pPr>
            <a:r>
              <a:rPr lang="fr-FR" sz="1000" dirty="0">
                <a:cs typeface="Arial"/>
              </a:rPr>
              <a:t>.............................................................................................................................................................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fr-FR" sz="800" dirty="0">
              <a:cs typeface="Times New Roman"/>
            </a:endParaRPr>
          </a:p>
          <a:p>
            <a:pPr marL="98425">
              <a:lnSpc>
                <a:spcPct val="100000"/>
              </a:lnSpc>
            </a:pPr>
            <a:r>
              <a:rPr lang="fr-FR" sz="1000" dirty="0">
                <a:cs typeface="Arial"/>
              </a:rPr>
              <a:t>.............................................................................................................................................................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r-FR" sz="750" dirty="0">
              <a:cs typeface="Times New Roman"/>
            </a:endParaRPr>
          </a:p>
          <a:p>
            <a:pPr marL="98425">
              <a:lnSpc>
                <a:spcPct val="100000"/>
              </a:lnSpc>
            </a:pPr>
            <a:r>
              <a:rPr lang="fr-FR" sz="1000" dirty="0">
                <a:cs typeface="Arial"/>
              </a:rPr>
              <a:t>.............................................................................................................................................................</a:t>
            </a:r>
          </a:p>
          <a:p>
            <a:pPr>
              <a:lnSpc>
                <a:spcPct val="100000"/>
              </a:lnSpc>
            </a:pPr>
            <a:endParaRPr lang="fr-FR" sz="800" dirty="0">
              <a:cs typeface="Times New Roman"/>
            </a:endParaRPr>
          </a:p>
          <a:p>
            <a:pPr marL="98425">
              <a:lnSpc>
                <a:spcPct val="100000"/>
              </a:lnSpc>
              <a:spcBef>
                <a:spcPts val="5"/>
              </a:spcBef>
            </a:pPr>
            <a:r>
              <a:rPr lang="fr-FR" sz="1000" dirty="0">
                <a:cs typeface="Arial"/>
              </a:rPr>
              <a:t>.............................................................................................................................................................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r-FR" sz="750" dirty="0">
              <a:cs typeface="Times New Roman"/>
            </a:endParaRPr>
          </a:p>
          <a:p>
            <a:pPr marL="98425">
              <a:lnSpc>
                <a:spcPct val="100000"/>
              </a:lnSpc>
            </a:pPr>
            <a:r>
              <a:rPr lang="fr-FR" sz="1000" dirty="0">
                <a:cs typeface="Arial"/>
              </a:rPr>
              <a:t>.............................................................................................................................................................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fr-FR" sz="850" dirty="0">
              <a:cs typeface="Times New Roman"/>
            </a:endParaRPr>
          </a:p>
          <a:p>
            <a:pPr marL="98425">
              <a:lnSpc>
                <a:spcPct val="100000"/>
              </a:lnSpc>
            </a:pPr>
            <a:r>
              <a:rPr lang="fr-FR" sz="1000" dirty="0">
                <a:cs typeface="Arial"/>
              </a:rPr>
              <a:t>.............................................................................................................................................................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8770" y="1140480"/>
            <a:ext cx="5516880" cy="3353482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30"/>
              </a:spcBef>
            </a:pPr>
            <a:r>
              <a:rPr sz="1100" b="1" dirty="0">
                <a:solidFill>
                  <a:schemeClr val="accent1"/>
                </a:solidFill>
                <a:cs typeface="Trebuchet MS"/>
              </a:rPr>
              <a:t>L’ETABLISSEMENT</a:t>
            </a:r>
            <a:endParaRPr sz="1100" dirty="0">
              <a:solidFill>
                <a:schemeClr val="accent1"/>
              </a:solidFill>
              <a:cs typeface="Trebuchet MS"/>
            </a:endParaRP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Raison  sociale : ......................................................................................................................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Adresse  complète: ................................................................................................................</a:t>
            </a:r>
          </a:p>
          <a:p>
            <a:pPr marL="116839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...............................................................................................................................................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Effectif : .........................................................  dont cadres : 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Tél : ……………………………………………………………</a:t>
            </a: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E-mail  : ..................................................................................................................................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N°  SIRET  : ...............................................................................................................................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Nom du DRH  :  .......................................................................................................................</a:t>
            </a:r>
          </a:p>
          <a:p>
            <a:pPr marL="93980" marR="377825">
              <a:lnSpc>
                <a:spcPts val="2260"/>
              </a:lnSpc>
              <a:spcBef>
                <a:spcPts val="215"/>
              </a:spcBef>
            </a:pPr>
            <a:r>
              <a:rPr sz="1100">
                <a:cs typeface="Arial"/>
              </a:rPr>
              <a:t>Nom </a:t>
            </a:r>
            <a:r>
              <a:rPr sz="1100" dirty="0">
                <a:cs typeface="Arial"/>
              </a:rPr>
              <a:t>de la personne en charge du dossier : 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690"/>
              </a:spcBef>
            </a:pPr>
            <a:r>
              <a:rPr sz="1100" dirty="0">
                <a:cs typeface="Arial"/>
              </a:rPr>
              <a:t>Tél : 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E-mail : ................................................................................................................................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6565900" y="9917683"/>
            <a:ext cx="1219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50"/>
              </a:lnSpc>
            </a:pPr>
            <a:fld id="{81D60167-4931-47E6-BA6A-407CBD079E47}" type="slidenum">
              <a:rPr spc="-55" dirty="0">
                <a:latin typeface="+mn-lt"/>
              </a:rPr>
              <a:t>3</a:t>
            </a:fld>
            <a:endParaRPr spc="-55" dirty="0">
              <a:latin typeface="+mn-l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0427" y="5346700"/>
            <a:ext cx="5435093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chemeClr val="tx2"/>
                </a:solidFill>
                <a:cs typeface="Trebuchet MS"/>
              </a:rPr>
              <a:t>FINANCEMENT / FACTURATION / ENGAGEMENT DE PAIEMENT</a:t>
            </a:r>
            <a:endParaRPr sz="1400" dirty="0">
              <a:solidFill>
                <a:schemeClr val="tx2"/>
              </a:solidFill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617" y="5726540"/>
            <a:ext cx="5516880" cy="1681229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30"/>
              </a:spcBef>
            </a:pPr>
            <a:r>
              <a:rPr sz="1100" b="1" dirty="0">
                <a:solidFill>
                  <a:schemeClr val="accent1"/>
                </a:solidFill>
                <a:cs typeface="Trebuchet MS"/>
              </a:rPr>
              <a:t>A LA CHARGE DE L’EMPLOYEUR</a:t>
            </a:r>
            <a:endParaRPr sz="1100" dirty="0">
              <a:solidFill>
                <a:schemeClr val="accent1"/>
              </a:solidFill>
              <a:cs typeface="Trebuchet MS"/>
            </a:endParaRPr>
          </a:p>
          <a:p>
            <a:pPr marL="93980">
              <a:lnSpc>
                <a:spcPct val="100000"/>
              </a:lnSpc>
              <a:spcBef>
                <a:spcPts val="940"/>
              </a:spcBef>
            </a:pPr>
            <a:r>
              <a:rPr sz="1100" dirty="0">
                <a:cs typeface="Arial"/>
              </a:rPr>
              <a:t>Raison  sociale : ......................................................................................................................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19"/>
              </a:spcBef>
            </a:pPr>
            <a:r>
              <a:rPr sz="1100" dirty="0">
                <a:cs typeface="Arial"/>
              </a:rPr>
              <a:t>Adresse  de facturation : ........................................................................................................</a:t>
            </a:r>
          </a:p>
          <a:p>
            <a:pPr marL="93980" marR="377825" indent="22860">
              <a:lnSpc>
                <a:spcPts val="2260"/>
              </a:lnSpc>
              <a:spcBef>
                <a:spcPts val="219"/>
              </a:spcBef>
            </a:pPr>
            <a:r>
              <a:rPr sz="1100" dirty="0">
                <a:cs typeface="Arial"/>
              </a:rPr>
              <a:t>...............................................................................................................................................  </a:t>
            </a:r>
            <a:endParaRPr lang="fr-FR" sz="1100" dirty="0">
              <a:cs typeface="Arial"/>
            </a:endParaRPr>
          </a:p>
          <a:p>
            <a:pPr marL="93980" marR="377825" indent="22860">
              <a:lnSpc>
                <a:spcPts val="2260"/>
              </a:lnSpc>
              <a:spcBef>
                <a:spcPts val="219"/>
              </a:spcBef>
            </a:pPr>
            <a:r>
              <a:rPr sz="1100" dirty="0">
                <a:cs typeface="Arial"/>
              </a:rPr>
              <a:t>N° TVA  Intra-communautaire : 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690"/>
              </a:spcBef>
            </a:pPr>
            <a:r>
              <a:rPr sz="1100" dirty="0">
                <a:cs typeface="Arial"/>
              </a:rPr>
              <a:t>Réf de votre commande </a:t>
            </a:r>
            <a:r>
              <a:rPr sz="1100" i="1" dirty="0">
                <a:cs typeface="Arial"/>
              </a:rPr>
              <a:t>(mention obligatoire) </a:t>
            </a:r>
            <a:r>
              <a:rPr sz="1100" dirty="0">
                <a:cs typeface="Arial"/>
              </a:rPr>
              <a:t>: ..................................................................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72617" y="7558700"/>
            <a:ext cx="5516880" cy="2130711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35"/>
              </a:spcBef>
            </a:pPr>
            <a:r>
              <a:rPr sz="1100" b="1" dirty="0">
                <a:solidFill>
                  <a:schemeClr val="accent1"/>
                </a:solidFill>
                <a:cs typeface="Trebuchet MS"/>
              </a:rPr>
              <a:t>A LA CHARGE D’UN ORGANISME FINANCEUR</a:t>
            </a:r>
            <a:endParaRPr sz="1100" dirty="0">
              <a:solidFill>
                <a:schemeClr val="accent1"/>
              </a:solidFill>
              <a:cs typeface="Trebuchet MS"/>
            </a:endParaRP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Raison  sociale  : .....................................................................................................................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Adresse  de facturation : .......................................................................................................</a:t>
            </a:r>
          </a:p>
          <a:p>
            <a:pPr marL="101600">
              <a:lnSpc>
                <a:spcPct val="100000"/>
              </a:lnSpc>
              <a:spcBef>
                <a:spcPts val="925"/>
              </a:spcBef>
            </a:pPr>
            <a:r>
              <a:rPr sz="1100" dirty="0">
                <a:cs typeface="Arial"/>
              </a:rPr>
              <a:t>...............................................................................................................................................</a:t>
            </a:r>
          </a:p>
          <a:p>
            <a:pPr marL="93980">
              <a:lnSpc>
                <a:spcPct val="100000"/>
              </a:lnSpc>
              <a:spcBef>
                <a:spcPts val="935"/>
              </a:spcBef>
            </a:pPr>
            <a:r>
              <a:rPr sz="1100" dirty="0">
                <a:cs typeface="Arial"/>
              </a:rPr>
              <a:t>Référence du dossier : ..........................................................................................................</a:t>
            </a:r>
          </a:p>
          <a:p>
            <a:pPr marL="93980" marR="216535">
              <a:lnSpc>
                <a:spcPct val="109700"/>
              </a:lnSpc>
              <a:spcBef>
                <a:spcPts val="825"/>
              </a:spcBef>
            </a:pPr>
            <a:r>
              <a:rPr sz="1000" i="1" u="sng" dirty="0">
                <a:uFill>
                  <a:solidFill>
                    <a:srgbClr val="000000"/>
                  </a:solidFill>
                </a:uFill>
                <a:cs typeface="Arial"/>
              </a:rPr>
              <a:t>Documents à joindre obligatoirement</a:t>
            </a:r>
            <a:r>
              <a:rPr sz="1000" i="1" dirty="0">
                <a:cs typeface="Arial"/>
              </a:rPr>
              <a:t> </a:t>
            </a:r>
            <a:r>
              <a:rPr sz="1000" i="1" dirty="0">
                <a:cs typeface="Trebuchet MS"/>
              </a:rPr>
              <a:t>: L’accord de prise en charge avec l’adresse de l’organisme  </a:t>
            </a:r>
            <a:r>
              <a:rPr sz="1000" i="1" dirty="0">
                <a:cs typeface="Arial"/>
              </a:rPr>
              <a:t>financeur et </a:t>
            </a:r>
            <a:r>
              <a:rPr sz="1000" i="1" dirty="0">
                <a:cs typeface="Trebuchet MS"/>
              </a:rPr>
              <a:t>la référence du dossier. En cas d’absence de ce document au plus tard le 1</a:t>
            </a:r>
            <a:r>
              <a:rPr sz="975" i="1" baseline="29914" dirty="0">
                <a:cs typeface="Arial"/>
              </a:rPr>
              <a:t>er </a:t>
            </a:r>
            <a:r>
              <a:rPr sz="1000" i="1" dirty="0">
                <a:cs typeface="Arial"/>
              </a:rPr>
              <a:t>jour de la  </a:t>
            </a:r>
            <a:r>
              <a:rPr sz="1000" i="1" dirty="0">
                <a:cs typeface="Trebuchet MS"/>
              </a:rPr>
              <a:t>formation, la participation initialement mise à la charge de l’organisme sera facturée à l’entreprise et  </a:t>
            </a:r>
            <a:r>
              <a:rPr sz="1000" i="1" dirty="0">
                <a:cs typeface="Arial"/>
              </a:rPr>
              <a:t>acquittée par celle-ci à charge pour elle de se faire rembourser le cas échéant.</a:t>
            </a:r>
            <a:endParaRPr sz="1000" dirty="0">
              <a:cs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83DEA4-4E8B-4990-A0B6-4DA1693BC628}"/>
              </a:ext>
            </a:extLst>
          </p:cNvPr>
          <p:cNvSpPr/>
          <p:nvPr/>
        </p:nvSpPr>
        <p:spPr>
          <a:xfrm>
            <a:off x="284733" y="10071571"/>
            <a:ext cx="698703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i="1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L’inscription à cette formation vaut acceptation du programme par le stagiaire qui en a bien compris les objectifs.</a:t>
            </a:r>
            <a:endParaRPr lang="fr-FR" sz="9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E489C94-7BF2-4B83-A741-6040959990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541" y="35229"/>
            <a:ext cx="1964909" cy="11534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72320" y="2178428"/>
            <a:ext cx="6553200" cy="7755712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lvl="1"/>
            <a:r>
              <a:rPr lang="fr-FR" sz="1200" b="1" dirty="0">
                <a:solidFill>
                  <a:schemeClr val="accent1"/>
                </a:solidFill>
                <a:cs typeface="Trebuchet MS"/>
              </a:rPr>
              <a:t>Comment avez-vous eu connaissance du programme ?</a:t>
            </a:r>
          </a:p>
          <a:p>
            <a:pPr lvl="1"/>
            <a:endParaRPr lang="fr-FR" sz="1200" b="1" dirty="0">
              <a:solidFill>
                <a:schemeClr val="accent1"/>
              </a:solidFill>
              <a:cs typeface="Trebuchet MS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prstClr val="black"/>
                </a:solidFill>
                <a:cs typeface="Arial"/>
              </a:rPr>
              <a:t>Site Corpus Learning</a:t>
            </a:r>
          </a:p>
          <a:p>
            <a:pPr marL="184150" indent="-171450">
              <a:lnSpc>
                <a:spcPct val="100000"/>
              </a:lnSpc>
              <a:spcBef>
                <a:spcPts val="130"/>
              </a:spcBef>
              <a:buFont typeface="Courier New" panose="02070309020205020404" pitchFamily="49" charset="0"/>
              <a:buChar char="o"/>
              <a:tabLst>
                <a:tab pos="240665" algn="l"/>
                <a:tab pos="241300" algn="l"/>
              </a:tabLst>
            </a:pPr>
            <a:r>
              <a:rPr lang="fr-FR" sz="1100" dirty="0">
                <a:cs typeface="Arial"/>
              </a:rPr>
              <a:t>Mailing</a:t>
            </a:r>
          </a:p>
          <a:p>
            <a:pPr marL="184150" indent="-171450">
              <a:lnSpc>
                <a:spcPct val="100000"/>
              </a:lnSpc>
              <a:spcBef>
                <a:spcPts val="130"/>
              </a:spcBef>
              <a:buFont typeface="Courier New" panose="02070309020205020404" pitchFamily="49" charset="0"/>
              <a:buChar char="o"/>
              <a:tabLst>
                <a:tab pos="240665" algn="l"/>
                <a:tab pos="241300" algn="l"/>
              </a:tabLst>
            </a:pPr>
            <a:r>
              <a:rPr lang="fr-FR" sz="1100" dirty="0">
                <a:cs typeface="Arial"/>
              </a:rPr>
              <a:t>Conférence ou salon</a:t>
            </a:r>
            <a:endParaRPr lang="fr-FR" sz="1100" dirty="0">
              <a:solidFill>
                <a:prstClr val="black"/>
              </a:solidFill>
              <a:cs typeface="Arial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prstClr val="black"/>
                </a:solidFill>
                <a:cs typeface="Arial"/>
              </a:rPr>
              <a:t>Recommandation d’un ancien participant : ……………………………………………………………………….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prstClr val="black"/>
                </a:solidFill>
                <a:cs typeface="Arial"/>
              </a:rPr>
              <a:t>Autres : ……………………………………………………………………………………………………………………………..</a:t>
            </a:r>
            <a:endParaRPr lang="fr-FR" sz="1200" b="1" dirty="0">
              <a:solidFill>
                <a:srgbClr val="EC7C30"/>
              </a:solidFill>
              <a:cs typeface="Trebuchet MS"/>
            </a:endParaRPr>
          </a:p>
          <a:p>
            <a:pPr lvl="1"/>
            <a:endParaRPr lang="fr-FR" sz="1200" b="1" dirty="0">
              <a:solidFill>
                <a:srgbClr val="EC7C30"/>
              </a:solidFill>
              <a:cs typeface="Trebuchet MS"/>
            </a:endParaRPr>
          </a:p>
          <a:p>
            <a:pPr lvl="1"/>
            <a:r>
              <a:rPr sz="1200" b="1" dirty="0">
                <a:solidFill>
                  <a:schemeClr val="accent1"/>
                </a:solidFill>
                <a:cs typeface="Trebuchet MS"/>
              </a:rPr>
              <a:t>Comment </a:t>
            </a:r>
            <a:r>
              <a:rPr sz="1200" b="1" dirty="0" err="1">
                <a:solidFill>
                  <a:schemeClr val="accent1"/>
                </a:solidFill>
                <a:cs typeface="Trebuchet MS"/>
              </a:rPr>
              <a:t>s’inscrire</a:t>
            </a:r>
            <a:r>
              <a:rPr sz="1200" b="1" dirty="0">
                <a:solidFill>
                  <a:schemeClr val="accent1"/>
                </a:solidFill>
                <a:cs typeface="Trebuchet MS"/>
              </a:rPr>
              <a:t> ?</a:t>
            </a:r>
          </a:p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sz="1100" b="1" dirty="0">
                <a:cs typeface="Trebuchet MS"/>
              </a:rPr>
              <a:t>L’inscription du participant est définitive après :</a:t>
            </a:r>
            <a:endParaRPr sz="1100" dirty="0">
              <a:cs typeface="Trebuchet MS"/>
            </a:endParaRPr>
          </a:p>
          <a:p>
            <a:pPr marL="469265" marR="348615" indent="-227965">
              <a:lnSpc>
                <a:spcPct val="110000"/>
              </a:lnSpc>
              <a:spcBef>
                <a:spcPts val="790"/>
              </a:spcBef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La réception du dossier de candidature dûment complété, accompagné des documents </a:t>
            </a:r>
            <a:r>
              <a:rPr sz="1100" dirty="0" err="1">
                <a:cs typeface="Arial"/>
              </a:rPr>
              <a:t>demandés</a:t>
            </a:r>
            <a:r>
              <a:rPr lang="fr-FR" sz="1100" dirty="0">
                <a:cs typeface="Arial"/>
              </a:rPr>
              <a:t> </a:t>
            </a:r>
          </a:p>
          <a:p>
            <a:pPr marL="469265" marR="348615" indent="-227965">
              <a:lnSpc>
                <a:spcPct val="110000"/>
              </a:lnSpc>
              <a:spcBef>
                <a:spcPts val="790"/>
              </a:spcBef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La validation de la candidature par le Directeur Scientifique.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50" dirty="0">
              <a:cs typeface="Times New Roman"/>
            </a:endParaRPr>
          </a:p>
          <a:p>
            <a:pPr lvl="1"/>
            <a:r>
              <a:rPr lang="fr-FR" sz="1200" b="1" dirty="0">
                <a:solidFill>
                  <a:schemeClr val="accent1"/>
                </a:solidFill>
                <a:cs typeface="Trebuchet MS"/>
              </a:rPr>
              <a:t>Financement de la formation</a:t>
            </a:r>
            <a:endParaRPr lang="fr-FR" sz="1200" dirty="0">
              <a:solidFill>
                <a:schemeClr val="accent1"/>
              </a:solidFill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100" b="1" dirty="0">
                <a:cs typeface="Trebuchet MS"/>
              </a:rPr>
              <a:t>Formation financée tout ou en partie par l’établissement :</a:t>
            </a:r>
            <a:endParaRPr sz="1100" dirty="0">
              <a:cs typeface="Trebuchet MS"/>
            </a:endParaRPr>
          </a:p>
          <a:p>
            <a:pPr marL="469265" indent="-227965">
              <a:lnSpc>
                <a:spcPct val="100000"/>
              </a:lnSpc>
              <a:spcBef>
                <a:spcPts val="965"/>
              </a:spcBef>
              <a:buSzPct val="109090"/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La formation sera régie par une convention de formation professionnelle continue signée par</a:t>
            </a:r>
          </a:p>
          <a:p>
            <a:pPr marL="469265">
              <a:lnSpc>
                <a:spcPct val="100000"/>
              </a:lnSpc>
              <a:spcBef>
                <a:spcPts val="130"/>
              </a:spcBef>
            </a:pPr>
            <a:r>
              <a:rPr lang="fr-FR" sz="1100" dirty="0">
                <a:cs typeface="Arial"/>
              </a:rPr>
              <a:t>Corpus  Learning </a:t>
            </a:r>
            <a:r>
              <a:rPr sz="1100" dirty="0">
                <a:cs typeface="Arial"/>
              </a:rPr>
              <a:t>, l’établissement et le participant ;</a:t>
            </a:r>
          </a:p>
          <a:p>
            <a:pPr marL="469265" indent="-227965">
              <a:lnSpc>
                <a:spcPct val="100000"/>
              </a:lnSpc>
              <a:spcBef>
                <a:spcPts val="155"/>
              </a:spcBef>
              <a:buSzPct val="109090"/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L’établissement recevra une facture ainsi qu’une attestation de présence à l’issu de chaque</a:t>
            </a:r>
          </a:p>
          <a:p>
            <a:pPr marL="469265">
              <a:lnSpc>
                <a:spcPct val="100000"/>
              </a:lnSpc>
              <a:spcBef>
                <a:spcPts val="135"/>
              </a:spcBef>
            </a:pPr>
            <a:r>
              <a:rPr sz="1100" dirty="0">
                <a:cs typeface="Arial"/>
              </a:rPr>
              <a:t>module par courrier.</a:t>
            </a: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1100" b="1" dirty="0">
                <a:cs typeface="Trebuchet MS"/>
              </a:rPr>
              <a:t>Formation financée par un organisme financeur :</a:t>
            </a:r>
            <a:endParaRPr sz="1100" dirty="0">
              <a:cs typeface="Trebuchet MS"/>
            </a:endParaRPr>
          </a:p>
          <a:p>
            <a:pPr marL="469265" indent="-227965">
              <a:lnSpc>
                <a:spcPct val="100000"/>
              </a:lnSpc>
              <a:spcBef>
                <a:spcPts val="969"/>
              </a:spcBef>
              <a:buSzPct val="109090"/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La formation sera régie par une convention de formation professionnelle continue signée par</a:t>
            </a:r>
          </a:p>
          <a:p>
            <a:pPr marL="469265">
              <a:lnSpc>
                <a:spcPct val="100000"/>
              </a:lnSpc>
              <a:spcBef>
                <a:spcPts val="120"/>
              </a:spcBef>
            </a:pPr>
            <a:r>
              <a:rPr lang="fr-FR" sz="1100" dirty="0">
                <a:cs typeface="Arial"/>
              </a:rPr>
              <a:t>Corpus Learning</a:t>
            </a:r>
            <a:r>
              <a:rPr sz="1100" dirty="0">
                <a:cs typeface="Arial"/>
              </a:rPr>
              <a:t>, l’organisme et le participant ;</a:t>
            </a:r>
          </a:p>
          <a:p>
            <a:pPr marL="469265" indent="-227965">
              <a:lnSpc>
                <a:spcPct val="100000"/>
              </a:lnSpc>
              <a:spcBef>
                <a:spcPts val="170"/>
              </a:spcBef>
              <a:buSzPct val="109090"/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L’organisme recevra une facture ainsi qu’une attestation de présence à l’issu de chaque</a:t>
            </a:r>
          </a:p>
          <a:p>
            <a:pPr marL="469265">
              <a:lnSpc>
                <a:spcPct val="100000"/>
              </a:lnSpc>
              <a:spcBef>
                <a:spcPts val="120"/>
              </a:spcBef>
            </a:pPr>
            <a:r>
              <a:rPr sz="1100" dirty="0">
                <a:cs typeface="Arial"/>
              </a:rPr>
              <a:t>module par courrier.</a:t>
            </a: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1100" b="1" dirty="0">
                <a:cs typeface="Trebuchet MS"/>
              </a:rPr>
              <a:t>Formation financée par le participant :</a:t>
            </a:r>
            <a:endParaRPr sz="1100" dirty="0">
              <a:cs typeface="Trebuchet MS"/>
            </a:endParaRPr>
          </a:p>
          <a:p>
            <a:pPr marL="469265" marR="113664" indent="-227965">
              <a:lnSpc>
                <a:spcPct val="110000"/>
              </a:lnSpc>
              <a:spcBef>
                <a:spcPts val="805"/>
              </a:spcBef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La formation sera régie par un contrat de formation professionnelle continue signé par </a:t>
            </a:r>
            <a:r>
              <a:rPr lang="fr-FR" sz="1100" dirty="0">
                <a:cs typeface="Arial"/>
              </a:rPr>
              <a:t>Corpus Learning</a:t>
            </a:r>
            <a:r>
              <a:rPr sz="1100" dirty="0">
                <a:cs typeface="Arial"/>
              </a:rPr>
              <a:t>et le participant </a:t>
            </a:r>
          </a:p>
          <a:p>
            <a:pPr marL="469265" indent="-227965">
              <a:lnSpc>
                <a:spcPct val="100000"/>
              </a:lnSpc>
              <a:spcBef>
                <a:spcPts val="120"/>
              </a:spcBef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Le participant recevra une attestation de présence à l’issu de chaque module ;</a:t>
            </a: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Font typeface="Wingdings"/>
              <a:buChar char=""/>
              <a:tabLst>
                <a:tab pos="469900" algn="l"/>
              </a:tabLst>
            </a:pPr>
            <a:r>
              <a:rPr sz="1100" dirty="0">
                <a:cs typeface="Arial"/>
              </a:rPr>
              <a:t>Le participant devra s’acquitter de l’ensemble des frais d’inscription avant la tenue du</a:t>
            </a:r>
          </a:p>
          <a:p>
            <a:pPr marL="469265">
              <a:lnSpc>
                <a:spcPct val="100000"/>
              </a:lnSpc>
              <a:spcBef>
                <a:spcPts val="135"/>
              </a:spcBef>
            </a:pPr>
            <a:r>
              <a:rPr sz="1100" dirty="0">
                <a:cs typeface="Arial"/>
              </a:rPr>
              <a:t>premier module.</a:t>
            </a:r>
          </a:p>
          <a:p>
            <a:pPr>
              <a:lnSpc>
                <a:spcPct val="100000"/>
              </a:lnSpc>
            </a:pPr>
            <a:endParaRPr lang="fr-FR" sz="1100" dirty="0"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fr-FR" sz="1200" b="1" dirty="0">
                <a:solidFill>
                  <a:schemeClr val="tx2"/>
                </a:solidFill>
                <a:cs typeface="Trebuchet MS"/>
              </a:rPr>
              <a:t>POUR DAVANTAGE DE RENSEIGNEMENTS OU POUR TOUTES QUESTIONS SUR LE CERTIFICAT OU LE DOSSIER D’INSCRIPTION, SURTOUT, CONTACTEZ-NOUS : </a:t>
            </a: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fr-FR" sz="1100" dirty="0">
                <a:cs typeface="Times New Roman"/>
              </a:rPr>
              <a:t>Pascal CHRISTIN - 06 67 93 92 80 - pchristin@corpuslearning.fr</a:t>
            </a: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fr-FR" sz="1100" dirty="0">
                <a:cs typeface="Times New Roman"/>
              </a:rPr>
              <a:t>Tiphaine FLAMENT - 06 99 39 64 63 - tflament</a:t>
            </a:r>
            <a:r>
              <a:rPr lang="fr-FR" sz="1100" dirty="0">
                <a:cs typeface="Times New Roman"/>
                <a:hlinkClick r:id="rId3"/>
              </a:rPr>
              <a:t>@corpuslearning.fr</a:t>
            </a:r>
            <a:endParaRPr lang="fr-FR" sz="1100" dirty="0">
              <a:cs typeface="Times New Roman"/>
            </a:endParaRP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fr-FR" sz="1100" dirty="0">
              <a:cs typeface="Times New Roman"/>
            </a:endParaRPr>
          </a:p>
        </p:txBody>
      </p:sp>
      <p:sp>
        <p:nvSpPr>
          <p:cNvPr id="13" name="object 3"/>
          <p:cNvSpPr txBox="1"/>
          <p:nvPr/>
        </p:nvSpPr>
        <p:spPr>
          <a:xfrm>
            <a:off x="883349" y="1418475"/>
            <a:ext cx="5709285" cy="6424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fr-FR" sz="2000" b="1" kern="0" dirty="0">
                <a:solidFill>
                  <a:srgbClr val="FCC000"/>
                </a:solidFill>
                <a:cs typeface="Arial"/>
              </a:rPr>
              <a:t>PARCOURS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fr-FR" sz="2000" b="1" kern="0" dirty="0">
                <a:solidFill>
                  <a:srgbClr val="0E71B4"/>
                </a:solidFill>
                <a:cs typeface="Arial"/>
              </a:rPr>
              <a:t>PRÉSIDENT ET VICE-PRÉSIDENT DE CME/CMG/CMUG</a:t>
            </a:r>
            <a:endParaRPr lang="fr-FR" sz="1100" dirty="0">
              <a:solidFill>
                <a:srgbClr val="0E71B4"/>
              </a:solidFill>
              <a:cs typeface="Arial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86644" y="974968"/>
            <a:ext cx="6553200" cy="40011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</a:rPr>
              <a:t>INFORMATIONS COMPLEMENTAIRES</a:t>
            </a:r>
          </a:p>
        </p:txBody>
      </p:sp>
      <p:sp>
        <p:nvSpPr>
          <p:cNvPr id="16" name="object 17"/>
          <p:cNvSpPr txBox="1"/>
          <p:nvPr/>
        </p:nvSpPr>
        <p:spPr>
          <a:xfrm>
            <a:off x="461392" y="10139420"/>
            <a:ext cx="6553200" cy="54886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lang="fr-FR" sz="1100" dirty="0">
                <a:solidFill>
                  <a:srgbClr val="4D4C5D"/>
                </a:solidFill>
                <a:cs typeface="Arial"/>
              </a:rPr>
              <a:t>Contacts : </a:t>
            </a:r>
            <a:r>
              <a:rPr lang="fr-FR" sz="1100" b="1" dirty="0">
                <a:solidFill>
                  <a:srgbClr val="0E71B4"/>
                </a:solidFill>
                <a:cs typeface="Arial"/>
              </a:rPr>
              <a:t>CORPUS LEARNING </a:t>
            </a:r>
            <a:r>
              <a:rPr lang="fr-FR" sz="1100" dirty="0">
                <a:solidFill>
                  <a:srgbClr val="4D4C5D"/>
                </a:solidFill>
                <a:cs typeface="Arial"/>
              </a:rPr>
              <a:t>• 01 42 01 43 13 • </a:t>
            </a:r>
            <a:r>
              <a:rPr lang="fr-FR" sz="1100" dirty="0">
                <a:solidFill>
                  <a:srgbClr val="0E71B4"/>
                </a:solidFill>
                <a:cs typeface="Arial"/>
              </a:rPr>
              <a:t>contact@corpuslearning.fr</a:t>
            </a:r>
          </a:p>
          <a:p>
            <a:pPr marL="12700" algn="ctr">
              <a:spcBef>
                <a:spcPts val="120"/>
              </a:spcBef>
            </a:pPr>
            <a:r>
              <a:rPr lang="fr-FR" sz="1100" dirty="0">
                <a:solidFill>
                  <a:srgbClr val="4D4C5D"/>
                </a:solidFill>
                <a:cs typeface="Arial"/>
              </a:rPr>
              <a:t>N° organisme de formation :  11 75 64 64  975 | QUALIOPI N° 96398</a:t>
            </a:r>
          </a:p>
          <a:p>
            <a:pPr marL="12700" algn="ctr">
              <a:spcBef>
                <a:spcPts val="120"/>
              </a:spcBef>
            </a:pPr>
            <a:endParaRPr lang="fr-FR" sz="1100" dirty="0">
              <a:solidFill>
                <a:srgbClr val="4D4C5D"/>
              </a:solidFill>
              <a:cs typeface="Arial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7722AF4-5DAF-4158-9BE7-A8DD6D49D8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09" y="78727"/>
            <a:ext cx="2379441" cy="61337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9AD66AB-C4E6-FB90-28A9-B453488253E6}"/>
              </a:ext>
            </a:extLst>
          </p:cNvPr>
          <p:cNvSpPr txBox="1"/>
          <p:nvPr/>
        </p:nvSpPr>
        <p:spPr>
          <a:xfrm>
            <a:off x="6539421" y="10152244"/>
            <a:ext cx="95034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100" dirty="0">
                <a:cs typeface="Times New Roman"/>
              </a:rPr>
              <a:t>V2|12/2025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D6F169A6977B42A0D97D66FF096E55" ma:contentTypeVersion="19" ma:contentTypeDescription="Crée un document." ma:contentTypeScope="" ma:versionID="52fcc1a1869f5236664969ebe8d8626c">
  <xsd:schema xmlns:xsd="http://www.w3.org/2001/XMLSchema" xmlns:xs="http://www.w3.org/2001/XMLSchema" xmlns:p="http://schemas.microsoft.com/office/2006/metadata/properties" xmlns:ns2="0fb322ba-ff47-45c7-b9a0-14ca34ba50d2" xmlns:ns3="1256fa93-8351-4bf4-9c9e-f29348a8eaac" targetNamespace="http://schemas.microsoft.com/office/2006/metadata/properties" ma:root="true" ma:fieldsID="d188eeeea0deb41df13c572f66c0ac69" ns2:_="" ns3:_="">
    <xsd:import namespace="0fb322ba-ff47-45c7-b9a0-14ca34ba50d2"/>
    <xsd:import namespace="1256fa93-8351-4bf4-9c9e-f29348a8eaa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b322ba-ff47-45c7-b9a0-14ca34ba50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7ffb0ff-6d9f-4e3e-85fa-c6aad8184dc3}" ma:internalName="TaxCatchAll" ma:showField="CatchAllData" ma:web="0fb322ba-ff47-45c7-b9a0-14ca34ba50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56fa93-8351-4bf4-9c9e-f29348a8ea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e4865b8c-5a56-4161-8a48-a246e1dbe3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b322ba-ff47-45c7-b9a0-14ca34ba50d2" xsi:nil="true"/>
    <lcf76f155ced4ddcb4097134ff3c332f xmlns="1256fa93-8351-4bf4-9c9e-f29348a8eaa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B41A3F-B71C-4F93-8BB4-9D21820A4EA6}"/>
</file>

<file path=customXml/itemProps2.xml><?xml version="1.0" encoding="utf-8"?>
<ds:datastoreItem xmlns:ds="http://schemas.openxmlformats.org/officeDocument/2006/customXml" ds:itemID="{CF18CFC8-03E3-45EA-B4D6-E04C9E49D663}">
  <ds:schemaRefs>
    <ds:schemaRef ds:uri="http://schemas.microsoft.com/office/2006/metadata/properties"/>
    <ds:schemaRef ds:uri="http://schemas.microsoft.com/office/infopath/2007/PartnerControls"/>
    <ds:schemaRef ds:uri="0fb322ba-ff47-45c7-b9a0-14ca34ba50d2"/>
    <ds:schemaRef ds:uri="1256fa93-8351-4bf4-9c9e-f29348a8eaac"/>
  </ds:schemaRefs>
</ds:datastoreItem>
</file>

<file path=customXml/itemProps3.xml><?xml version="1.0" encoding="utf-8"?>
<ds:datastoreItem xmlns:ds="http://schemas.openxmlformats.org/officeDocument/2006/customXml" ds:itemID="{B398D862-48AB-4F6A-8EEB-E094ED549B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750</Words>
  <Application>Microsoft Office PowerPoint</Application>
  <PresentationFormat>Personnalisé</PresentationFormat>
  <Paragraphs>138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Calibri</vt:lpstr>
      <vt:lpstr>Courier New</vt:lpstr>
      <vt:lpstr>Tahoma</vt:lpstr>
      <vt:lpstr>Times New Roman</vt:lpstr>
      <vt:lpstr>Trebuchet MS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SPH Conseil</dc:creator>
  <cp:lastModifiedBy>Pascal CHRISTIN</cp:lastModifiedBy>
  <cp:revision>19</cp:revision>
  <cp:lastPrinted>2019-03-01T11:11:58Z</cp:lastPrinted>
  <dcterms:created xsi:type="dcterms:W3CDTF">2018-07-17T14:47:39Z</dcterms:created>
  <dcterms:modified xsi:type="dcterms:W3CDTF">2025-12-19T09:26:11Z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2018-06-28T00:00:00Z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2018-07-17T00:00:00Z</vt:filetime>
  </property>
  <property fmtid="{D5CDD505-2E9C-101B-9397-08002B2CF9AE}" pid="5" name="ContentTypeId">
    <vt:lpwstr>0x01010025D6F169A6977B42A0D97D66FF096E55</vt:lpwstr>
  </property>
  <property fmtid="{D5CDD505-2E9C-101B-9397-08002B2CF9AE}" pid="6" name="MediaServiceImageTags">
    <vt:lpwstr/>
  </property>
</Properties>
</file>